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88" r:id="rId6"/>
    <p:sldId id="267" r:id="rId7"/>
    <p:sldId id="290" r:id="rId8"/>
    <p:sldId id="278" r:id="rId9"/>
    <p:sldId id="279" r:id="rId10"/>
    <p:sldId id="280" r:id="rId11"/>
    <p:sldId id="271" r:id="rId12"/>
    <p:sldId id="282" r:id="rId13"/>
    <p:sldId id="287" r:id="rId14"/>
    <p:sldId id="284" r:id="rId15"/>
    <p:sldId id="291" r:id="rId16"/>
    <p:sldId id="285" r:id="rId17"/>
    <p:sldId id="286" r:id="rId18"/>
    <p:sldId id="300" r:id="rId19"/>
    <p:sldId id="301" r:id="rId20"/>
    <p:sldId id="293" r:id="rId21"/>
    <p:sldId id="304" r:id="rId22"/>
    <p:sldId id="298" r:id="rId23"/>
    <p:sldId id="305" r:id="rId24"/>
    <p:sldId id="306" r:id="rId25"/>
    <p:sldId id="303" r:id="rId26"/>
    <p:sldId id="297" r:id="rId27"/>
    <p:sldId id="296" r:id="rId28"/>
    <p:sldId id="266" r:id="rId29"/>
    <p:sldId id="277" r:id="rId30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57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02023-B992-4DB6-8860-59CCCB26D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E453CE-A816-4447-9E26-6279FA7B9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2DD71B-132E-45B4-8C3A-8767FEC6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A147D3-3E26-4BF4-BFB2-5DBB9C06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3BAF9-9656-4194-A184-03DB3062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0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50F91-8505-4F04-B1DB-9C596B08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EAAE99-AB7F-438E-83BB-5E65E99EB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273E4-8EF9-4652-8510-67C9E86B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625B74-2428-4811-BB67-F734E3CC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1647A1-4D5D-4B18-B932-1A64FC5E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8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F77C7B-04BF-4FEF-B768-B27A1DB18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7C3B58-3BC6-44BB-9518-7266168FC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A0A78-D3F9-4A45-A403-10FF1819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45DA81-5D31-487A-91F7-4F638107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DA3A3-0403-41DE-A3D8-AE681D2A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24E8B-1FF9-4EC1-A7BF-7DC3E7EF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928C07-19B7-4BC0-A3BA-8A6DE8C8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4550E9-C2B6-4D9A-8586-FBA27D4B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B27E1-1062-4735-9956-D22E1DF5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1FC2C-6782-47E6-8CD2-D9D92793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B3A1B-D419-426E-A6B9-70AE5934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BFFFCB-5AD8-42BB-844F-4C8C26A95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9ABF8-D936-44C7-AF9F-E8D749A4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71A55-DC8E-409B-BE68-14C38F82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01390-39E2-484F-ADC8-24984FC3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C1352-10B8-4A6B-9B46-F28B0A95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E8771F-2036-455D-ABA0-FBB943DB1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7136AE-85CF-4605-B6EE-DB5A8F8D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A442F0-5E8A-401D-8814-36CA3271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69A423-4C51-4E06-A126-9CE3C6B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4F8D5C-517B-4D37-960F-C2C1A35E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5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0E6F7-3A09-49A9-A6AE-8DAF3C02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25E109-C83C-4CF6-994D-94E43A9AD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4CA9EB-BA71-4907-8E49-0E2400F9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4ADD2B-901D-4CCD-8E4C-25554AE8A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963D34-62BD-49EC-8BE7-8205ADF2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2F8FF6-B2B9-4B57-BA7B-0ACF380F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3F212E-E583-40DB-ABE7-625269BD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7A8CBC-6B1B-4E0D-BE22-36051ABF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3C6A1-7971-4498-A0E7-8A31198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1249B4-33DE-4E96-9190-83FA0DBF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A88FE8-0548-46CB-9CE7-26798316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AE94DC-4D8A-4F38-8C9F-1C993E73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5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B975BB5-B866-4FA8-B80D-6E9FD37E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AC127D-3048-46B2-AEE0-BA5192EE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E7CF5F-D1A4-4A82-B016-00442BC5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CF59C-C6C5-4DFA-B94B-0B4A5803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07F9A6-9AAD-4C38-B0CB-5F9B290C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A1B998-BD27-4261-BD13-A8E38E15C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C731ED-0C72-4E31-89E3-8421E4E2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47532-B209-47AE-B228-06FB6568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C11E41-BDBD-4DC9-B727-72526FB6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1EB97-D3EA-4B84-9B22-CAF79088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F63713-2AEE-48B3-99AB-573EAC18C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4AA552-973D-44D8-8DAE-948F1DFE7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450E05-2E50-45FA-9782-A627D197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58B9D3-1497-45B9-953E-B8731394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B35741-F40D-468D-B8DE-6B27573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3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D18D79-DCCA-4808-B551-3294CB9C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FB656-32D9-482A-A514-2360862A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1DCECE-A3F8-45A4-A53B-76CB16C32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E709-E727-437E-851C-0FEEDA6F5912}" type="datetimeFigureOut">
              <a:rPr lang="en-US" smtClean="0"/>
              <a:pPr/>
              <a:t>14-Dec-18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CDC126-8786-4A53-A7EE-E23BA4CA4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90A3E8-4147-4748-89F1-246CF084A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1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32.jp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33.jp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nnatbharatabhiyan.gov.in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BA86EB-D383-4261-9992-EC9D18297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7" t="10222" r="32717" b="72184"/>
          <a:stretch/>
        </p:blipFill>
        <p:spPr>
          <a:xfrm>
            <a:off x="3086613" y="2053120"/>
            <a:ext cx="5832162" cy="1556384"/>
          </a:xfrm>
          <a:prstGeom prst="rect">
            <a:avLst/>
          </a:prstGeom>
        </p:spPr>
      </p:pic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42" y="286053"/>
            <a:ext cx="1922898" cy="162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011092-402D-4F5C-9222-7EDD632C13FD}"/>
              </a:ext>
            </a:extLst>
          </p:cNvPr>
          <p:cNvSpPr txBox="1"/>
          <p:nvPr/>
        </p:nvSpPr>
        <p:spPr>
          <a:xfrm>
            <a:off x="336369" y="3773463"/>
            <a:ext cx="1160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Impact" panose="020B0806030902050204" pitchFamily="34" charset="0"/>
              </a:rPr>
              <a:t>Demonstration of  Website and Reporting Portal of UBA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9347" y="4657531"/>
            <a:ext cx="8938726" cy="10559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Prof. Ram Chandra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National  Coordinating Institute </a:t>
            </a:r>
            <a:r>
              <a:rPr lang="en-US" sz="3200" b="1" dirty="0" smtClean="0">
                <a:solidFill>
                  <a:srgbClr val="00B050"/>
                </a:solidFill>
              </a:rPr>
              <a:t>– IIT </a:t>
            </a:r>
            <a:r>
              <a:rPr lang="en-US" sz="3200" b="1" dirty="0" smtClean="0">
                <a:solidFill>
                  <a:srgbClr val="00B050"/>
                </a:solidFill>
              </a:rPr>
              <a:t>Delhi  </a:t>
            </a:r>
            <a:endParaRPr lang="en-IN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2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2613668" y="2767280"/>
            <a:ext cx="69646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Impact" panose="020B0806030902050204" pitchFamily="34" charset="0"/>
              </a:rPr>
              <a:t>SEG Portal for PI </a:t>
            </a:r>
            <a:endParaRPr 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8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104692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6"/>
          <a:stretch/>
        </p:blipFill>
        <p:spPr>
          <a:xfrm>
            <a:off x="2584363" y="1437688"/>
            <a:ext cx="8321345" cy="45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9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24AB3F-3DA1-465F-9938-E84024CA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09" y="1582614"/>
            <a:ext cx="8323385" cy="4560981"/>
          </a:xfrm>
          <a:prstGeom prst="rect">
            <a:avLst/>
          </a:prstGeom>
        </p:spPr>
      </p:pic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5" y="104692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87D2EF-1454-4075-9C48-626B8A1F266D}"/>
              </a:ext>
            </a:extLst>
          </p:cNvPr>
          <p:cNvSpPr/>
          <p:nvPr/>
        </p:nvSpPr>
        <p:spPr>
          <a:xfrm>
            <a:off x="3488788" y="4248445"/>
            <a:ext cx="2222695" cy="1632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85404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B42E7D-7FEA-4519-A133-852FCC6F44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0"/>
          <a:stretch/>
        </p:blipFill>
        <p:spPr>
          <a:xfrm>
            <a:off x="2584363" y="1437687"/>
            <a:ext cx="8321345" cy="46691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DF7D18-0C65-4712-87AF-E255A75BBAA1}"/>
              </a:ext>
            </a:extLst>
          </p:cNvPr>
          <p:cNvSpPr/>
          <p:nvPr/>
        </p:nvSpPr>
        <p:spPr>
          <a:xfrm>
            <a:off x="3354721" y="3429000"/>
            <a:ext cx="2202017" cy="2127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1C8419-BCDD-4A66-BC71-170B42232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2584363" y="1437689"/>
            <a:ext cx="8321345" cy="46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2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83E0B-7ADD-4EAB-93C9-729A71EFE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363" y="1437687"/>
            <a:ext cx="8321345" cy="46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73167" y="1417371"/>
            <a:ext cx="8332541" cy="46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7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D10788-C918-4B5F-8E8E-1565BB3BB7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1"/>
          <a:stretch/>
        </p:blipFill>
        <p:spPr>
          <a:xfrm>
            <a:off x="2584363" y="1437687"/>
            <a:ext cx="8344342" cy="4669161"/>
          </a:xfrm>
          <a:prstGeom prst="rect">
            <a:avLst/>
          </a:prstGeom>
        </p:spPr>
      </p:pic>
      <p:pic>
        <p:nvPicPr>
          <p:cNvPr id="1026" name="Picture 2" descr="C:\Users\Administrator\Desktop\se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2131" y="1419367"/>
            <a:ext cx="8393373" cy="4694830"/>
          </a:xfrm>
          <a:prstGeom prst="rect">
            <a:avLst/>
          </a:prstGeom>
          <a:noFill/>
        </p:spPr>
      </p:pic>
      <p:pic>
        <p:nvPicPr>
          <p:cNvPr id="39938" name="Picture 2" descr="C:\Users\Administrator\Desktop\mai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33545" y="1387133"/>
            <a:ext cx="8434316" cy="4727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21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D10788-C918-4B5F-8E8E-1565BB3BB7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1"/>
          <a:stretch/>
        </p:blipFill>
        <p:spPr>
          <a:xfrm>
            <a:off x="2584363" y="1437687"/>
            <a:ext cx="8344342" cy="4669161"/>
          </a:xfrm>
          <a:prstGeom prst="rect">
            <a:avLst/>
          </a:prstGeom>
        </p:spPr>
      </p:pic>
      <p:pic>
        <p:nvPicPr>
          <p:cNvPr id="1026" name="Picture 2" descr="C:\Users\Administrator\Desktop\se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2131" y="1419367"/>
            <a:ext cx="8393373" cy="4694830"/>
          </a:xfrm>
          <a:prstGeom prst="rect">
            <a:avLst/>
          </a:prstGeom>
          <a:noFill/>
        </p:spPr>
      </p:pic>
      <p:pic>
        <p:nvPicPr>
          <p:cNvPr id="39938" name="Picture 2" descr="C:\Users\Administrator\Desktop\mai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24836" y="1378424"/>
            <a:ext cx="8434316" cy="4776716"/>
          </a:xfrm>
          <a:prstGeom prst="rect">
            <a:avLst/>
          </a:prstGeom>
          <a:noFill/>
        </p:spPr>
      </p:pic>
      <p:pic>
        <p:nvPicPr>
          <p:cNvPr id="40962" name="Picture 2" descr="C:\Users\Administrator\Desktop\se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4836" y="1378424"/>
            <a:ext cx="8434316" cy="4804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2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FC7BB7-89A5-47DC-A764-02D598F7DE1B}"/>
              </a:ext>
            </a:extLst>
          </p:cNvPr>
          <p:cNvSpPr/>
          <p:nvPr/>
        </p:nvSpPr>
        <p:spPr>
          <a:xfrm>
            <a:off x="4168090" y="462147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Purpose of website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517574-D7DD-45E8-8195-A7067C4D11D7}"/>
              </a:ext>
            </a:extLst>
          </p:cNvPr>
          <p:cNvSpPr/>
          <p:nvPr/>
        </p:nvSpPr>
        <p:spPr>
          <a:xfrm>
            <a:off x="556591" y="2001078"/>
            <a:ext cx="2928731" cy="39226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Spreading our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Vision &amp; Mission </a:t>
            </a:r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to Increase Participation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33BFBD-3C7F-41B2-9AB2-0AA6B2991B63}"/>
              </a:ext>
            </a:extLst>
          </p:cNvPr>
          <p:cNvSpPr/>
          <p:nvPr/>
        </p:nvSpPr>
        <p:spPr>
          <a:xfrm>
            <a:off x="4631634" y="2001078"/>
            <a:ext cx="2928731" cy="39226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Creating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Awareness</a:t>
            </a:r>
            <a:r>
              <a:rPr lang="en-US" sz="3200" dirty="0">
                <a:latin typeface="Impact" panose="020B0806030902050204" pitchFamily="34" charset="0"/>
              </a:rPr>
              <a:t> Among General Public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4A06F-58E5-4DF7-85C9-7BF7797E7B9F}"/>
              </a:ext>
            </a:extLst>
          </p:cNvPr>
          <p:cNvSpPr/>
          <p:nvPr/>
        </p:nvSpPr>
        <p:spPr>
          <a:xfrm>
            <a:off x="8706680" y="2001078"/>
            <a:ext cx="2985092" cy="39491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Easy Communication </a:t>
            </a:r>
            <a:r>
              <a:rPr lang="en-US" sz="3200" dirty="0">
                <a:latin typeface="Impact" panose="020B0806030902050204" pitchFamily="34" charset="0"/>
              </a:rPr>
              <a:t> Between  Stakeholders of the Abhiyan</a:t>
            </a:r>
          </a:p>
        </p:txBody>
      </p:sp>
    </p:spTree>
    <p:extLst>
      <p:ext uri="{BB962C8B-B14F-4D97-AF65-F5344CB8AC3E}">
        <p14:creationId xmlns:p14="http://schemas.microsoft.com/office/powerpoint/2010/main" val="9326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D10788-C918-4B5F-8E8E-1565BB3BB7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1"/>
          <a:stretch/>
        </p:blipFill>
        <p:spPr>
          <a:xfrm>
            <a:off x="2584363" y="1437687"/>
            <a:ext cx="8344342" cy="4669161"/>
          </a:xfrm>
          <a:prstGeom prst="rect">
            <a:avLst/>
          </a:prstGeom>
        </p:spPr>
      </p:pic>
      <p:pic>
        <p:nvPicPr>
          <p:cNvPr id="1026" name="Picture 2" descr="C:\Users\Administrator\Desktop\se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2131" y="1419367"/>
            <a:ext cx="8393373" cy="4694830"/>
          </a:xfrm>
          <a:prstGeom prst="rect">
            <a:avLst/>
          </a:prstGeom>
          <a:noFill/>
        </p:spPr>
      </p:pic>
      <p:pic>
        <p:nvPicPr>
          <p:cNvPr id="2" name="Picture 4" descr="C:\Users\Administrator\Desktop\ac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1188" y="1378424"/>
            <a:ext cx="8475260" cy="4763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21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1938419" y="2739145"/>
            <a:ext cx="8420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2"/>
                </a:solidFill>
                <a:latin typeface="Impact" panose="020B0806030902050204" pitchFamily="34" charset="0"/>
              </a:rPr>
              <a:t>   Plan of Action</a:t>
            </a:r>
            <a:endParaRPr 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8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57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BD07ED-F066-4865-B872-EF1230FD1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371356"/>
            <a:ext cx="8461610" cy="47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C13B6F-74D5-4FAB-9999-B62EDCA1E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6" y="1430343"/>
            <a:ext cx="8475257" cy="47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1938419" y="2739145"/>
            <a:ext cx="74494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Impact" panose="020B0806030902050204" pitchFamily="34" charset="0"/>
              </a:rPr>
              <a:t> ERP- Admin Login</a:t>
            </a:r>
            <a:endParaRPr 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80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73167" y="1417371"/>
            <a:ext cx="8332541" cy="4669161"/>
          </a:xfrm>
          <a:prstGeom prst="rect">
            <a:avLst/>
          </a:prstGeom>
        </p:spPr>
      </p:pic>
      <p:pic>
        <p:nvPicPr>
          <p:cNvPr id="4097" name="Picture 1" descr="C:\Users\Administrator\Desktop\admin pane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9" y="1392072"/>
            <a:ext cx="8420668" cy="475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572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:a16="http://schemas.microsoft.com/office/drawing/2014/main" xmlns="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73167" y="1417371"/>
            <a:ext cx="8332541" cy="4669161"/>
          </a:xfrm>
          <a:prstGeom prst="rect">
            <a:avLst/>
          </a:prstGeom>
        </p:spPr>
      </p:pic>
      <p:pic>
        <p:nvPicPr>
          <p:cNvPr id="5121" name="Picture 1" descr="C:\Users\Administrator\Desktop\dashboar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8341" y="1393680"/>
            <a:ext cx="8407163" cy="4761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57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FC7BB7-89A5-47DC-A764-02D598F7DE1B}"/>
              </a:ext>
            </a:extLst>
          </p:cNvPr>
          <p:cNvSpPr/>
          <p:nvPr/>
        </p:nvSpPr>
        <p:spPr>
          <a:xfrm>
            <a:off x="1544397" y="2862970"/>
            <a:ext cx="95030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5000" dirty="0" smtClean="0">
                <a:hlinkClick r:id="rId4"/>
              </a:rPr>
              <a:t>http</a:t>
            </a:r>
            <a:r>
              <a:rPr lang="en-IN" sz="5000" dirty="0">
                <a:hlinkClick r:id="rId4"/>
              </a:rPr>
              <a:t>://unnatbharatabhiyan.gov.in</a:t>
            </a:r>
            <a:r>
              <a:rPr lang="en-IN" sz="5000" dirty="0" smtClean="0">
                <a:hlinkClick r:id="rId4"/>
              </a:rPr>
              <a:t>/</a:t>
            </a:r>
            <a:endParaRPr lang="en-IN" sz="5000" dirty="0"/>
          </a:p>
        </p:txBody>
      </p:sp>
    </p:spTree>
    <p:extLst>
      <p:ext uri="{BB962C8B-B14F-4D97-AF65-F5344CB8AC3E}">
        <p14:creationId xmlns:p14="http://schemas.microsoft.com/office/powerpoint/2010/main" val="2244388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A4C65B-2450-412C-91DE-D4CD99E9B9CD}"/>
              </a:ext>
            </a:extLst>
          </p:cNvPr>
          <p:cNvSpPr/>
          <p:nvPr/>
        </p:nvSpPr>
        <p:spPr>
          <a:xfrm>
            <a:off x="3730333" y="2604541"/>
            <a:ext cx="3709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Impact" panose="020B0806030902050204" pitchFamily="34" charset="0"/>
              </a:rPr>
              <a:t>Thank You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A7CFDCB-C255-438F-A74E-8E024E306595}"/>
              </a:ext>
            </a:extLst>
          </p:cNvPr>
          <p:cNvSpPr txBox="1">
            <a:spLocks/>
          </p:cNvSpPr>
          <p:nvPr/>
        </p:nvSpPr>
        <p:spPr>
          <a:xfrm>
            <a:off x="7572840" y="5301776"/>
            <a:ext cx="4460133" cy="137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  <a:cs typeface="Abadi MT Condensed Light"/>
              </a:rPr>
              <a:t>Unnatbharatabhiyaniitd@gmail.com</a:t>
            </a:r>
          </a:p>
          <a:p>
            <a:r>
              <a:rPr lang="en-US" sz="2000" dirty="0">
                <a:solidFill>
                  <a:srgbClr val="0070C0"/>
                </a:solidFill>
                <a:cs typeface="Abadi MT Condensed Light"/>
              </a:rPr>
              <a:t>011-26591121/1157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EE0E47-6E16-438D-8663-72D11F1894D5}"/>
              </a:ext>
            </a:extLst>
          </p:cNvPr>
          <p:cNvSpPr txBox="1"/>
          <p:nvPr/>
        </p:nvSpPr>
        <p:spPr>
          <a:xfrm>
            <a:off x="8988372" y="4840111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0253F"/>
                </a:solidFill>
                <a:latin typeface="Abadi MT Condensed Extra Bold"/>
                <a:cs typeface="Abadi MT Condensed Ligh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21421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FC7BB7-89A5-47DC-A764-02D598F7DE1B}"/>
              </a:ext>
            </a:extLst>
          </p:cNvPr>
          <p:cNvSpPr/>
          <p:nvPr/>
        </p:nvSpPr>
        <p:spPr>
          <a:xfrm>
            <a:off x="4071048" y="462147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Features of Website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F8A337-A561-4FBC-B2E0-0A042D99BA5C}"/>
              </a:ext>
            </a:extLst>
          </p:cNvPr>
          <p:cNvSpPr/>
          <p:nvPr/>
        </p:nvSpPr>
        <p:spPr>
          <a:xfrm>
            <a:off x="0" y="1948068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Interactive Map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 for Public Viewers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D43B65-1450-4E73-8B33-5E02D93086F7}"/>
              </a:ext>
            </a:extLst>
          </p:cNvPr>
          <p:cNvSpPr/>
          <p:nvPr/>
        </p:nvSpPr>
        <p:spPr>
          <a:xfrm>
            <a:off x="0" y="2968486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Field Experiences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507636C-DC7A-4369-8A81-C186E6B7B0B0}"/>
              </a:ext>
            </a:extLst>
          </p:cNvPr>
          <p:cNvSpPr/>
          <p:nvPr/>
        </p:nvSpPr>
        <p:spPr>
          <a:xfrm>
            <a:off x="0" y="4015410"/>
            <a:ext cx="4439478" cy="92729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Impact" panose="020B0806030902050204" pitchFamily="34" charset="0"/>
              </a:rPr>
              <a:t>Applications, Ranking, Selection List and Registration for Orientation: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Join UBA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56831A-DB36-4870-9510-333244B45D19}"/>
              </a:ext>
            </a:extLst>
          </p:cNvPr>
          <p:cNvSpPr/>
          <p:nvPr/>
        </p:nvSpPr>
        <p:spPr>
          <a:xfrm>
            <a:off x="0" y="5200944"/>
            <a:ext cx="4439478" cy="8209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Impact" panose="020B0806030902050204" pitchFamily="34" charset="0"/>
              </a:rPr>
              <a:t>Monitoring of Participating Institutes: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Reporting Portal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B57F3A-3409-469E-87A9-C3E8109942C1}"/>
              </a:ext>
            </a:extLst>
          </p:cNvPr>
          <p:cNvGrpSpPr/>
          <p:nvPr/>
        </p:nvGrpSpPr>
        <p:grpSpPr>
          <a:xfrm>
            <a:off x="4975532" y="1948068"/>
            <a:ext cx="7057441" cy="4073792"/>
            <a:chOff x="4975532" y="2092070"/>
            <a:chExt cx="7057441" cy="3633481"/>
          </a:xfrm>
        </p:grpSpPr>
        <p:pic>
          <p:nvPicPr>
            <p:cNvPr id="1026" name="Picture 2" descr="Image result for mac laptop png">
              <a:extLst>
                <a:ext uri="{FF2B5EF4-FFF2-40B4-BE49-F238E27FC236}">
                  <a16:creationId xmlns:a16="http://schemas.microsoft.com/office/drawing/2014/main" xmlns="" id="{66B5B361-50D5-493B-A55D-F79416F40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532" y="2092070"/>
              <a:ext cx="7057441" cy="363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6F1C7E5-0AF9-494B-A979-17A1C0273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3402" y="2394857"/>
              <a:ext cx="5183672" cy="2792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B90092-A7D0-4DC0-97B9-F411DD4A2BB1}"/>
              </a:ext>
            </a:extLst>
          </p:cNvPr>
          <p:cNvGrpSpPr/>
          <p:nvPr/>
        </p:nvGrpSpPr>
        <p:grpSpPr>
          <a:xfrm>
            <a:off x="5660731" y="1692141"/>
            <a:ext cx="3788460" cy="1918733"/>
            <a:chOff x="84097" y="1579029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:a16="http://schemas.microsoft.com/office/drawing/2014/main" xmlns="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7" y="1579029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AF845BD-C397-448B-909A-3A968060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758" y="1795463"/>
              <a:ext cx="3628755" cy="194041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61173E-45C0-4653-B02A-D67EC040076A}"/>
              </a:ext>
            </a:extLst>
          </p:cNvPr>
          <p:cNvGrpSpPr/>
          <p:nvPr/>
        </p:nvGrpSpPr>
        <p:grpSpPr>
          <a:xfrm>
            <a:off x="5798345" y="4576104"/>
            <a:ext cx="3764020" cy="1906355"/>
            <a:chOff x="7196974" y="1579029"/>
            <a:chExt cx="4995026" cy="2529820"/>
          </a:xfrm>
        </p:grpSpPr>
        <p:pic>
          <p:nvPicPr>
            <p:cNvPr id="14" name="Picture 2" descr="Image result for mac laptop png">
              <a:extLst>
                <a:ext uri="{FF2B5EF4-FFF2-40B4-BE49-F238E27FC236}">
                  <a16:creationId xmlns:a16="http://schemas.microsoft.com/office/drawing/2014/main" xmlns="" id="{80610114-2B10-49DE-BD38-96E9BBA4D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974" y="1579029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6C7D1C6-0C9E-4C98-9933-D254DAB4C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9677" y="1795463"/>
              <a:ext cx="3650488" cy="195942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E4AA662-865F-41D1-A582-09D8B2655899}"/>
              </a:ext>
            </a:extLst>
          </p:cNvPr>
          <p:cNvGrpSpPr/>
          <p:nvPr/>
        </p:nvGrpSpPr>
        <p:grpSpPr>
          <a:xfrm>
            <a:off x="1253879" y="4602232"/>
            <a:ext cx="3867326" cy="1958676"/>
            <a:chOff x="3487996" y="4147412"/>
            <a:chExt cx="4995026" cy="2529820"/>
          </a:xfrm>
        </p:grpSpPr>
        <p:pic>
          <p:nvPicPr>
            <p:cNvPr id="17" name="Picture 2" descr="Image result for mac laptop png">
              <a:extLst>
                <a:ext uri="{FF2B5EF4-FFF2-40B4-BE49-F238E27FC236}">
                  <a16:creationId xmlns:a16="http://schemas.microsoft.com/office/drawing/2014/main" xmlns="" id="{AB142C66-8964-48DD-AC75-A162EE09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996" y="4147412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523E768-47F8-4FF3-9776-5925A569E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5233" y="4345042"/>
              <a:ext cx="3657599" cy="196546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BE7C4-95DA-4AB2-A629-2AB1CF687733}"/>
              </a:ext>
            </a:extLst>
          </p:cNvPr>
          <p:cNvSpPr txBox="1"/>
          <p:nvPr/>
        </p:nvSpPr>
        <p:spPr>
          <a:xfrm>
            <a:off x="6762854" y="1109398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Themes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25A629-59C1-454B-8B10-955C5E7451A5}"/>
              </a:ext>
            </a:extLst>
          </p:cNvPr>
          <p:cNvSpPr txBox="1"/>
          <p:nvPr/>
        </p:nvSpPr>
        <p:spPr>
          <a:xfrm>
            <a:off x="6808749" y="3918647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Progress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68C9A22-2017-48C2-ABF4-139314D487FF}"/>
              </a:ext>
            </a:extLst>
          </p:cNvPr>
          <p:cNvSpPr txBox="1"/>
          <p:nvPr/>
        </p:nvSpPr>
        <p:spPr>
          <a:xfrm>
            <a:off x="1982360" y="3904239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News &amp; Events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A3DB1B-7135-443F-8723-0B7EED2D2980}"/>
              </a:ext>
            </a:extLst>
          </p:cNvPr>
          <p:cNvSpPr/>
          <p:nvPr/>
        </p:nvSpPr>
        <p:spPr>
          <a:xfrm>
            <a:off x="3369349" y="296156"/>
            <a:ext cx="441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Other Important Sections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68C9A22-2017-48C2-ABF4-139314D487FF}"/>
              </a:ext>
            </a:extLst>
          </p:cNvPr>
          <p:cNvSpPr txBox="1"/>
          <p:nvPr/>
        </p:nvSpPr>
        <p:spPr>
          <a:xfrm>
            <a:off x="2129621" y="1138952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UBA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1" y="1723727"/>
            <a:ext cx="3727695" cy="1887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011F0B-5793-4659-BFA7-9F44721D58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60" y="1872289"/>
            <a:ext cx="2619961" cy="14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747AD8-C6C4-49C2-8AFF-1F102DBE8A75}"/>
              </a:ext>
            </a:extLst>
          </p:cNvPr>
          <p:cNvGrpSpPr/>
          <p:nvPr/>
        </p:nvGrpSpPr>
        <p:grpSpPr>
          <a:xfrm>
            <a:off x="-223376" y="1046922"/>
            <a:ext cx="10710875" cy="6002734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:a16="http://schemas.microsoft.com/office/drawing/2014/main" xmlns="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74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   UBA   Website 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BE755F-5DAF-48DF-8EB7-2E558C265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018" y="1517604"/>
            <a:ext cx="7904297" cy="460607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C8FBF962-30A2-4B4B-994B-9594E4CE207C}"/>
              </a:ext>
            </a:extLst>
          </p:cNvPr>
          <p:cNvSpPr/>
          <p:nvPr/>
        </p:nvSpPr>
        <p:spPr>
          <a:xfrm>
            <a:off x="5880295" y="2820883"/>
            <a:ext cx="1149352" cy="973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29" name="Picture 1" descr="C:\Users\Administrator\Desktop\deskto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356" y="1459966"/>
            <a:ext cx="7792872" cy="4818004"/>
          </a:xfrm>
          <a:prstGeom prst="rect">
            <a:avLst/>
          </a:prstGeom>
          <a:noFill/>
        </p:spPr>
      </p:pic>
      <p:pic>
        <p:nvPicPr>
          <p:cNvPr id="22530" name="Picture 2" descr="C:\Users\Administrator\Desktop\deskto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3707" y="1433103"/>
            <a:ext cx="7888406" cy="487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82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747AD8-C6C4-49C2-8AFF-1F102DBE8A75}"/>
              </a:ext>
            </a:extLst>
          </p:cNvPr>
          <p:cNvGrpSpPr/>
          <p:nvPr/>
        </p:nvGrpSpPr>
        <p:grpSpPr>
          <a:xfrm>
            <a:off x="0" y="2107982"/>
            <a:ext cx="6790497" cy="3539521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:a16="http://schemas.microsoft.com/office/drawing/2014/main" xmlns="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50B74D-8AF1-4252-9DA1-A478717EAF47}"/>
              </a:ext>
            </a:extLst>
          </p:cNvPr>
          <p:cNvSpPr/>
          <p:nvPr/>
        </p:nvSpPr>
        <p:spPr>
          <a:xfrm>
            <a:off x="6790498" y="1810401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Village/Household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Level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4DF2C2B-E710-4D01-8B90-582BABBC6975}"/>
              </a:ext>
            </a:extLst>
          </p:cNvPr>
          <p:cNvSpPr/>
          <p:nvPr/>
        </p:nvSpPr>
        <p:spPr>
          <a:xfrm>
            <a:off x="6790498" y="2830819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Data Analysis Report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0D65BE-7C68-465D-A17F-184BC8681239}"/>
              </a:ext>
            </a:extLst>
          </p:cNvPr>
          <p:cNvSpPr/>
          <p:nvPr/>
        </p:nvSpPr>
        <p:spPr>
          <a:xfrm>
            <a:off x="6786827" y="5026341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SEG Portal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F83D8DA-A0BA-4002-8186-63D3592EC635}"/>
              </a:ext>
            </a:extLst>
          </p:cNvPr>
          <p:cNvSpPr/>
          <p:nvPr/>
        </p:nvSpPr>
        <p:spPr>
          <a:xfrm>
            <a:off x="6790498" y="3916907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Monthly Activity Reports </a:t>
            </a:r>
            <a:r>
              <a:rPr lang="en-US" sz="2000" dirty="0">
                <a:latin typeface="Impact" panose="020B0806030902050204" pitchFamily="34" charset="0"/>
              </a:rPr>
              <a:t>of PIs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747AD8-C6C4-49C2-8AFF-1F102DBE8A75}"/>
              </a:ext>
            </a:extLst>
          </p:cNvPr>
          <p:cNvGrpSpPr/>
          <p:nvPr/>
        </p:nvGrpSpPr>
        <p:grpSpPr>
          <a:xfrm>
            <a:off x="-223376" y="1046922"/>
            <a:ext cx="10710875" cy="6002734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:a16="http://schemas.microsoft.com/office/drawing/2014/main" xmlns="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3AF958-49D7-4B9F-9FFA-1D51D9420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018" y="1562928"/>
            <a:ext cx="7904297" cy="46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747AD8-C6C4-49C2-8AFF-1F102DBE8A75}"/>
              </a:ext>
            </a:extLst>
          </p:cNvPr>
          <p:cNvGrpSpPr/>
          <p:nvPr/>
        </p:nvGrpSpPr>
        <p:grpSpPr>
          <a:xfrm>
            <a:off x="-1" y="1523207"/>
            <a:ext cx="9523829" cy="5112729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:a16="http://schemas.microsoft.com/office/drawing/2014/main" xmlns="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4034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Strong Support System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54152F-8329-4160-99ED-276F8C0BFDFE}"/>
              </a:ext>
            </a:extLst>
          </p:cNvPr>
          <p:cNvSpPr txBox="1"/>
          <p:nvPr/>
        </p:nvSpPr>
        <p:spPr>
          <a:xfrm>
            <a:off x="8820443" y="3602517"/>
            <a:ext cx="2574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Quick Support</a:t>
            </a:r>
          </a:p>
          <a:p>
            <a:pPr algn="ctr"/>
            <a:r>
              <a:rPr lang="en-US" sz="2800" dirty="0">
                <a:latin typeface="Impact" panose="020B0806030902050204" pitchFamily="34" charset="0"/>
              </a:rPr>
              <a:t>Button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8277D8-2350-41B2-9C1E-1925396DA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193" y="1962707"/>
            <a:ext cx="7028294" cy="39231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CC6CD4DB-70F5-4EB9-A3A2-7D430CA2863A}"/>
              </a:ext>
            </a:extLst>
          </p:cNvPr>
          <p:cNvSpPr/>
          <p:nvPr/>
        </p:nvSpPr>
        <p:spPr>
          <a:xfrm>
            <a:off x="7666892" y="2757268"/>
            <a:ext cx="1153551" cy="1223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9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:a16="http://schemas.microsoft.com/office/drawing/2014/main" xmlns="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747AD8-C6C4-49C2-8AFF-1F102DBE8A75}"/>
              </a:ext>
            </a:extLst>
          </p:cNvPr>
          <p:cNvGrpSpPr/>
          <p:nvPr/>
        </p:nvGrpSpPr>
        <p:grpSpPr>
          <a:xfrm>
            <a:off x="-1" y="1523207"/>
            <a:ext cx="9523829" cy="5112729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:a16="http://schemas.microsoft.com/office/drawing/2014/main" xmlns="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4034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Strong Support System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F77B69-0D17-4A6A-972D-E3B2B9612D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9"/>
          <a:stretch/>
        </p:blipFill>
        <p:spPr>
          <a:xfrm>
            <a:off x="1245193" y="1962707"/>
            <a:ext cx="7028294" cy="39231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5FFFA9-26C0-4206-9BEA-DED49A279531}"/>
              </a:ext>
            </a:extLst>
          </p:cNvPr>
          <p:cNvSpPr/>
          <p:nvPr/>
        </p:nvSpPr>
        <p:spPr>
          <a:xfrm>
            <a:off x="3432517" y="2278966"/>
            <a:ext cx="2663483" cy="2574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C58AB79-79C1-4DC0-8A3F-72CE281EFE39}"/>
              </a:ext>
            </a:extLst>
          </p:cNvPr>
          <p:cNvCxnSpPr/>
          <p:nvPr/>
        </p:nvCxnSpPr>
        <p:spPr>
          <a:xfrm>
            <a:off x="6096000" y="2658794"/>
            <a:ext cx="2977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35FFE9-266A-49A6-BB1B-D16D9993C4BC}"/>
              </a:ext>
            </a:extLst>
          </p:cNvPr>
          <p:cNvSpPr txBox="1"/>
          <p:nvPr/>
        </p:nvSpPr>
        <p:spPr>
          <a:xfrm>
            <a:off x="9152521" y="2459504"/>
            <a:ext cx="2601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need to send email, just write the query and get quick response from the UBA team</a:t>
            </a:r>
          </a:p>
        </p:txBody>
      </p:sp>
    </p:spTree>
    <p:extLst>
      <p:ext uri="{BB962C8B-B14F-4D97-AF65-F5344CB8AC3E}">
        <p14:creationId xmlns:p14="http://schemas.microsoft.com/office/powerpoint/2010/main" val="366690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150</Words>
  <Application>Microsoft Office PowerPoint</Application>
  <PresentationFormat>Widescreen</PresentationFormat>
  <Paragraphs>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Abadi MT Condensed Extra Bold</vt:lpstr>
      <vt:lpstr>Abadi MT Condensed Light</vt:lpstr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eckovation@outlook.com</dc:creator>
  <cp:lastModifiedBy>Dr. Ram Chandra</cp:lastModifiedBy>
  <cp:revision>113</cp:revision>
  <cp:lastPrinted>2018-10-11T05:23:03Z</cp:lastPrinted>
  <dcterms:created xsi:type="dcterms:W3CDTF">2017-12-10T04:18:18Z</dcterms:created>
  <dcterms:modified xsi:type="dcterms:W3CDTF">2018-12-14T11:14:43Z</dcterms:modified>
</cp:coreProperties>
</file>